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0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9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4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6057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967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6820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760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019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13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78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23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796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34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99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99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75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7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A899F-AB8C-48D9-9B00-93A0748F1088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FA0548-D802-4B00-A577-342037AFD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49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ermanfox.ru/predlozheniya-s-soyuzom-weil.html" TargetMode="External"/><Relationship Id="rId2" Type="http://schemas.openxmlformats.org/officeDocument/2006/relationships/hyperlink" Target="https://nsportal.ru/shkola/inostrannye-yazyki/nemetskiy-yazyk/library/2014/02/26/kompleks-uprazhneniy-po-te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4540" y="96232"/>
            <a:ext cx="7766936" cy="639749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Муниципальное бюджетное общеобразовательное учреждение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«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Яйская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основная общеобразовательная школа № 3»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Яйский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МО,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пгт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Яя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4472" y="2314183"/>
            <a:ext cx="7766936" cy="1096899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Придаточные предложения причины в немецком языке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7067" y="2010160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741242" y="2266638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473506" y="4585314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Яковченко И. А.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немецкого языка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5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Что такое предложения причины?</a:t>
            </a:r>
            <a:b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Придаточное предложение причины </a:t>
            </a:r>
            <a:r>
              <a:rPr lang="ru-RU" sz="1800" b="1" dirty="0" smtClean="0"/>
              <a:t>выражает </a:t>
            </a:r>
            <a:r>
              <a:rPr lang="ru-RU" sz="1800" b="1" u="sng" dirty="0" smtClean="0"/>
              <a:t>причину</a:t>
            </a:r>
            <a:r>
              <a:rPr lang="ru-RU" sz="1800" b="1" dirty="0" smtClean="0"/>
              <a:t> </a:t>
            </a:r>
            <a:r>
              <a:rPr lang="ru-RU" sz="1800" b="1" dirty="0"/>
              <a:t>или </a:t>
            </a:r>
            <a:r>
              <a:rPr lang="ru-RU" sz="1800" b="1" u="sng" dirty="0" smtClean="0"/>
              <a:t>основание</a:t>
            </a:r>
            <a:r>
              <a:rPr lang="ru-RU" sz="1800" b="1" dirty="0" smtClean="0"/>
              <a:t> происходящих событий или фактов, о которых говорится в главном предложении.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3451" y="4301623"/>
            <a:ext cx="8596668" cy="3880773"/>
          </a:xfrm>
        </p:spPr>
        <p:txBody>
          <a:bodyPr>
            <a:normAutofit/>
          </a:bodyPr>
          <a:lstStyle/>
          <a:p>
            <a:pPr fontAlgn="base"/>
            <a:endParaRPr lang="ru-RU" dirty="0"/>
          </a:p>
          <a:p>
            <a:pPr fontAlgn="base"/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41246" y="2455611"/>
            <a:ext cx="8596668" cy="15509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base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какие вопросы отвечает?</a:t>
            </a:r>
            <a:b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Warum</a:t>
            </a:r>
            <a:r>
              <a:rPr lang="ru-RU" sz="1800" dirty="0"/>
              <a:t>? </a:t>
            </a:r>
            <a:r>
              <a:rPr lang="ru-RU" sz="1800" dirty="0" err="1"/>
              <a:t>Wieso</a:t>
            </a:r>
            <a:r>
              <a:rPr lang="ru-RU" sz="1800" dirty="0"/>
              <a:t>? </a:t>
            </a:r>
            <a:r>
              <a:rPr lang="ru-RU" sz="1800" dirty="0" err="1"/>
              <a:t>Weshalb</a:t>
            </a:r>
            <a:r>
              <a:rPr lang="ru-RU" sz="1800" dirty="0"/>
              <a:t>? </a:t>
            </a:r>
            <a:r>
              <a:rPr lang="ru-RU" sz="1800" dirty="0" err="1"/>
              <a:t>Aus</a:t>
            </a:r>
            <a:r>
              <a:rPr lang="ru-RU" sz="1800" dirty="0"/>
              <a:t> </a:t>
            </a:r>
            <a:r>
              <a:rPr lang="ru-RU" sz="1800" dirty="0" err="1"/>
              <a:t>welchem</a:t>
            </a:r>
            <a:r>
              <a:rPr lang="ru-RU" sz="1800" dirty="0"/>
              <a:t> </a:t>
            </a:r>
            <a:r>
              <a:rPr lang="ru-RU" sz="1800" dirty="0" err="1"/>
              <a:t>Grund</a:t>
            </a:r>
            <a:r>
              <a:rPr lang="ru-RU" sz="1800" dirty="0"/>
              <a:t>? </a:t>
            </a:r>
            <a:r>
              <a:rPr lang="ru-RU" sz="1800" dirty="0" err="1"/>
              <a:t>Weswegen</a:t>
            </a:r>
            <a:r>
              <a:rPr lang="ru-RU" sz="1800" dirty="0"/>
              <a:t>?</a:t>
            </a:r>
            <a:endParaRPr lang="ru-RU" sz="1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41246" y="4006600"/>
            <a:ext cx="8596668" cy="15509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base"/>
            <a:r>
              <a:rPr lang="ru-RU" sz="2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Какой порядок слов в придаточных причины?</a:t>
            </a:r>
            <a:br>
              <a:rPr lang="ru-RU" sz="2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300" dirty="0"/>
              <a:t>Во всех придаточных предложениях глагол стоит в конце предложения, после союза стоит подлежащее.</a:t>
            </a:r>
            <a:r>
              <a:rPr lang="ru-RU" sz="2300" dirty="0"/>
              <a:t/>
            </a:r>
            <a:br>
              <a:rPr lang="ru-RU" sz="2300" dirty="0"/>
            </a:br>
            <a:r>
              <a:rPr lang="ru-RU" sz="2300" dirty="0"/>
              <a:t/>
            </a:r>
            <a:br>
              <a:rPr lang="ru-RU" sz="2300" dirty="0"/>
            </a:b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74718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 чего начинаются придаточные причины в немецком языке?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/>
              <a:t>Придаточные </a:t>
            </a:r>
            <a:r>
              <a:rPr lang="ru-RU" sz="2000" dirty="0"/>
              <a:t>предложения причины в немецком языке употребляются с союзами </a:t>
            </a:r>
            <a:r>
              <a:rPr lang="ru-RU" sz="2000" b="1" dirty="0" err="1"/>
              <a:t>weil</a:t>
            </a:r>
            <a:r>
              <a:rPr lang="ru-RU" sz="2000" b="1" dirty="0"/>
              <a:t>, </a:t>
            </a:r>
            <a:r>
              <a:rPr lang="ru-RU" sz="2000" b="1" dirty="0" err="1"/>
              <a:t>da</a:t>
            </a:r>
            <a:r>
              <a:rPr lang="ru-RU" sz="2000" b="1" dirty="0"/>
              <a:t>, </a:t>
            </a:r>
            <a:r>
              <a:rPr lang="ru-RU" sz="2000" b="1" dirty="0" err="1"/>
              <a:t>denn</a:t>
            </a:r>
            <a:r>
              <a:rPr lang="ru-RU" sz="2000" b="1" dirty="0"/>
              <a:t>, </a:t>
            </a:r>
            <a:r>
              <a:rPr lang="ru-RU" sz="2000" b="1" dirty="0" err="1"/>
              <a:t>zumal</a:t>
            </a:r>
            <a:r>
              <a:rPr lang="ru-RU" sz="2000" b="1" dirty="0"/>
              <a:t>, </a:t>
            </a:r>
            <a:r>
              <a:rPr lang="ru-RU" sz="2000" dirty="0"/>
              <a:t>(так как, потому что).</a:t>
            </a:r>
            <a:endParaRPr lang="ru-RU" sz="2000" dirty="0"/>
          </a:p>
        </p:txBody>
      </p:sp>
      <p:sp>
        <p:nvSpPr>
          <p:cNvPr id="9" name="Объект 4"/>
          <p:cNvSpPr>
            <a:spLocks noGrp="1"/>
          </p:cNvSpPr>
          <p:nvPr>
            <p:ph idx="1"/>
          </p:nvPr>
        </p:nvSpPr>
        <p:spPr>
          <a:xfrm>
            <a:off x="1212592" y="2227496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de-DE" b="1" dirty="0" err="1"/>
              <a:t>Примеры</a:t>
            </a:r>
            <a:r>
              <a:rPr lang="de-DE" b="1" dirty="0"/>
              <a:t>:</a:t>
            </a:r>
            <a:r>
              <a:rPr lang="de-DE" dirty="0"/>
              <a:t/>
            </a:r>
            <a:br>
              <a:rPr lang="de-DE" dirty="0"/>
            </a:br>
            <a:endParaRPr lang="ru-RU" dirty="0" smtClean="0"/>
          </a:p>
          <a:p>
            <a:pPr marL="0" indent="0" algn="ctr">
              <a:buNone/>
            </a:pPr>
            <a:r>
              <a:rPr lang="de-DE" i="1" dirty="0" smtClean="0">
                <a:solidFill>
                  <a:schemeClr val="accent1"/>
                </a:solidFill>
              </a:rPr>
              <a:t>Dieses </a:t>
            </a:r>
            <a:r>
              <a:rPr lang="de-DE" i="1" dirty="0">
                <a:solidFill>
                  <a:schemeClr val="accent1"/>
                </a:solidFill>
              </a:rPr>
              <a:t>Auto ist teuer weil es ein neues Design hat</a:t>
            </a:r>
            <a:r>
              <a:rPr lang="de-DE" i="1" dirty="0" smtClean="0">
                <a:solidFill>
                  <a:schemeClr val="accent1"/>
                </a:solidFill>
              </a:rPr>
              <a:t>.</a:t>
            </a:r>
            <a:endParaRPr lang="ru-RU" i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de-DE" i="1" dirty="0">
                <a:solidFill>
                  <a:schemeClr val="accent1"/>
                </a:solidFill>
              </a:rPr>
              <a:t/>
            </a:r>
            <a:br>
              <a:rPr lang="de-DE" i="1" dirty="0">
                <a:solidFill>
                  <a:schemeClr val="accent1"/>
                </a:solidFill>
              </a:rPr>
            </a:br>
            <a:r>
              <a:rPr lang="de-DE" i="1" dirty="0">
                <a:solidFill>
                  <a:schemeClr val="accent1"/>
                </a:solidFill>
              </a:rPr>
              <a:t>Da ich ihn kaum kannte, konnte ich ihm nicht vertrauen</a:t>
            </a:r>
            <a:r>
              <a:rPr lang="de-DE" i="1" dirty="0" smtClean="0">
                <a:solidFill>
                  <a:schemeClr val="accent1"/>
                </a:solidFill>
              </a:rPr>
              <a:t>.</a:t>
            </a:r>
            <a:endParaRPr lang="ru-RU" i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de-DE" i="1" dirty="0">
                <a:solidFill>
                  <a:schemeClr val="accent1"/>
                </a:solidFill>
              </a:rPr>
              <a:t/>
            </a:r>
            <a:br>
              <a:rPr lang="de-DE" i="1" dirty="0">
                <a:solidFill>
                  <a:schemeClr val="accent1"/>
                </a:solidFill>
              </a:rPr>
            </a:br>
            <a:r>
              <a:rPr lang="de-DE" i="1" dirty="0">
                <a:solidFill>
                  <a:schemeClr val="accent1"/>
                </a:solidFill>
              </a:rPr>
              <a:t>Warum bist du noch hier? Weil ich auf meine Freundin warte</a:t>
            </a:r>
            <a:r>
              <a:rPr lang="de-DE" i="1" dirty="0" smtClean="0">
                <a:solidFill>
                  <a:schemeClr val="accent1"/>
                </a:solidFill>
              </a:rPr>
              <a:t>.</a:t>
            </a:r>
            <a:endParaRPr lang="ru-RU" i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de-DE" i="1" dirty="0">
                <a:solidFill>
                  <a:schemeClr val="accent1"/>
                </a:solidFill>
              </a:rPr>
              <a:t/>
            </a:r>
            <a:br>
              <a:rPr lang="de-DE" i="1" dirty="0">
                <a:solidFill>
                  <a:schemeClr val="accent1"/>
                </a:solidFill>
              </a:rPr>
            </a:br>
            <a:r>
              <a:rPr lang="de-DE" i="1" dirty="0">
                <a:solidFill>
                  <a:schemeClr val="accent1"/>
                </a:solidFill>
              </a:rPr>
              <a:t>Er kauft einen Blumenstrauß, denn er geht zu Besuch.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242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Выполните упражнения: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77334" y="1103971"/>
            <a:ext cx="8596668" cy="550870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200" b="1" u="sng" dirty="0" smtClean="0">
                <a:solidFill>
                  <a:schemeClr val="accent1"/>
                </a:solidFill>
              </a:rPr>
              <a:t>Выберите  подходящий союз: </a:t>
            </a:r>
            <a:r>
              <a:rPr lang="de-DE" sz="2200" b="1" dirty="0">
                <a:solidFill>
                  <a:schemeClr val="accent1"/>
                </a:solidFill>
              </a:rPr>
              <a:t> Warum? – Weil…</a:t>
            </a:r>
            <a:endParaRPr lang="de-DE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DE" sz="2200" b="1" dirty="0">
                <a:solidFill>
                  <a:schemeClr val="accent1"/>
                </a:solidFill>
              </a:rPr>
              <a:t>Welche Frage passt zu welcher Antwort? Bildet Sätze mit </a:t>
            </a:r>
            <a:r>
              <a:rPr lang="de-DE" sz="2200" b="1" i="1" dirty="0">
                <a:solidFill>
                  <a:schemeClr val="accent1"/>
                </a:solidFill>
              </a:rPr>
              <a:t>weil.</a:t>
            </a:r>
            <a:endParaRPr lang="de-DE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DE" sz="2200" dirty="0">
                <a:solidFill>
                  <a:schemeClr val="accent1"/>
                </a:solidFill>
              </a:rPr>
              <a:t>Warum </a:t>
            </a:r>
            <a:r>
              <a:rPr lang="de-DE" sz="2200" dirty="0" err="1">
                <a:solidFill>
                  <a:schemeClr val="accent1"/>
                </a:solidFill>
              </a:rPr>
              <a:t>ißt</a:t>
            </a:r>
            <a:r>
              <a:rPr lang="de-DE" sz="2200" dirty="0">
                <a:solidFill>
                  <a:schemeClr val="accent1"/>
                </a:solidFill>
              </a:rPr>
              <a:t> du keine Süßigkeiten?</a:t>
            </a:r>
          </a:p>
          <a:p>
            <a:pPr marL="0" indent="0">
              <a:buNone/>
            </a:pPr>
            <a:r>
              <a:rPr lang="de-DE" sz="2200" dirty="0">
                <a:solidFill>
                  <a:schemeClr val="accent1"/>
                </a:solidFill>
              </a:rPr>
              <a:t>Warum trinkst du Kamillentee?</a:t>
            </a:r>
          </a:p>
          <a:p>
            <a:pPr marL="0" indent="0">
              <a:buNone/>
            </a:pPr>
            <a:r>
              <a:rPr lang="de-DE" sz="2200" dirty="0">
                <a:solidFill>
                  <a:schemeClr val="accent1"/>
                </a:solidFill>
              </a:rPr>
              <a:t>Warum </a:t>
            </a:r>
            <a:r>
              <a:rPr lang="de-DE" sz="2200" dirty="0" err="1">
                <a:solidFill>
                  <a:schemeClr val="accent1"/>
                </a:solidFill>
              </a:rPr>
              <a:t>ißt</a:t>
            </a:r>
            <a:r>
              <a:rPr lang="de-DE" sz="2200" dirty="0">
                <a:solidFill>
                  <a:schemeClr val="accent1"/>
                </a:solidFill>
              </a:rPr>
              <a:t> du so wenig?</a:t>
            </a:r>
          </a:p>
          <a:p>
            <a:pPr marL="0" indent="0">
              <a:buNone/>
            </a:pPr>
            <a:r>
              <a:rPr lang="de-DE" sz="2200" dirty="0">
                <a:solidFill>
                  <a:schemeClr val="accent1"/>
                </a:solidFill>
              </a:rPr>
              <a:t>Warum gehst du abends nicht weg?</a:t>
            </a:r>
          </a:p>
          <a:p>
            <a:pPr marL="0" indent="0">
              <a:buNone/>
            </a:pPr>
            <a:r>
              <a:rPr lang="de-DE" sz="2200" dirty="0">
                <a:solidFill>
                  <a:schemeClr val="accent1"/>
                </a:solidFill>
              </a:rPr>
              <a:t>Warum gehst du so früh schlafen?</a:t>
            </a:r>
          </a:p>
          <a:p>
            <a:pPr marL="0" indent="0">
              <a:buNone/>
            </a:pPr>
            <a:r>
              <a:rPr lang="de-DE" sz="2200" dirty="0">
                <a:solidFill>
                  <a:schemeClr val="accent1"/>
                </a:solidFill>
              </a:rPr>
              <a:t>Warum bleibst du bis 23.00 Uhr auf?</a:t>
            </a:r>
          </a:p>
          <a:p>
            <a:pPr marL="0" indent="0">
              <a:buNone/>
            </a:pPr>
            <a:r>
              <a:rPr lang="de-DE" sz="2200" dirty="0">
                <a:solidFill>
                  <a:schemeClr val="accent1"/>
                </a:solidFill>
              </a:rPr>
              <a:t>Warum fährst du immer Rad?</a:t>
            </a:r>
          </a:p>
          <a:p>
            <a:pPr marL="0" indent="0">
              <a:buNone/>
            </a:pPr>
            <a:r>
              <a:rPr lang="de-DE" sz="2200" dirty="0">
                <a:solidFill>
                  <a:schemeClr val="accent1"/>
                </a:solidFill>
              </a:rPr>
              <a:t>Warum treibst du Sport?</a:t>
            </a:r>
          </a:p>
          <a:p>
            <a:pPr marL="0" indent="0">
              <a:buNone/>
            </a:pPr>
            <a:r>
              <a:rPr lang="de-DE" sz="2200" dirty="0">
                <a:solidFill>
                  <a:schemeClr val="accent1"/>
                </a:solidFill>
              </a:rPr>
              <a:t>Warum raucht dein Vater nicht?</a:t>
            </a:r>
          </a:p>
          <a:p>
            <a:pPr marL="0" indent="0">
              <a:buNone/>
            </a:pPr>
            <a:r>
              <a:rPr lang="de-DE" sz="2200" dirty="0" smtClean="0">
                <a:solidFill>
                  <a:schemeClr val="accent1"/>
                </a:solidFill>
              </a:rPr>
              <a:t>Warum dürfen sie nicht so lange bleiben?</a:t>
            </a:r>
          </a:p>
          <a:p>
            <a:pPr marL="0" indent="0" algn="r">
              <a:buNone/>
            </a:pPr>
            <a:r>
              <a:rPr lang="de-DE" sz="2200" dirty="0" smtClean="0">
                <a:solidFill>
                  <a:schemeClr val="accent1"/>
                </a:solidFill>
              </a:rPr>
              <a:t>Ich </a:t>
            </a:r>
            <a:r>
              <a:rPr lang="de-DE" sz="2200" dirty="0">
                <a:solidFill>
                  <a:schemeClr val="accent1"/>
                </a:solidFill>
              </a:rPr>
              <a:t>habe keinen </a:t>
            </a:r>
            <a:r>
              <a:rPr lang="de-DE" sz="2200" dirty="0" smtClean="0">
                <a:solidFill>
                  <a:schemeClr val="accent1"/>
                </a:solidFill>
              </a:rPr>
              <a:t>Hunger.</a:t>
            </a:r>
            <a:endParaRPr lang="ru-RU" sz="2200" dirty="0" smtClean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r>
              <a:rPr lang="de-DE" sz="2200" dirty="0" smtClean="0">
                <a:solidFill>
                  <a:schemeClr val="accent1"/>
                </a:solidFill>
              </a:rPr>
              <a:t>Ich </a:t>
            </a:r>
            <a:r>
              <a:rPr lang="de-DE" sz="2200" dirty="0">
                <a:solidFill>
                  <a:schemeClr val="accent1"/>
                </a:solidFill>
              </a:rPr>
              <a:t>bin müde.</a:t>
            </a:r>
          </a:p>
          <a:p>
            <a:pPr marL="0" indent="0" algn="r">
              <a:buNone/>
            </a:pPr>
            <a:r>
              <a:rPr lang="de-DE" sz="2200" dirty="0">
                <a:solidFill>
                  <a:schemeClr val="accent1"/>
                </a:solidFill>
              </a:rPr>
              <a:t>Rauchen ist gefährlich.</a:t>
            </a:r>
          </a:p>
          <a:p>
            <a:pPr marL="0" indent="0" algn="r">
              <a:buNone/>
            </a:pPr>
            <a:r>
              <a:rPr lang="de-DE" sz="2200" dirty="0">
                <a:solidFill>
                  <a:schemeClr val="accent1"/>
                </a:solidFill>
              </a:rPr>
              <a:t>Sie sind ungesund.</a:t>
            </a:r>
          </a:p>
          <a:p>
            <a:pPr marL="0" indent="0" algn="r">
              <a:buNone/>
            </a:pPr>
            <a:r>
              <a:rPr lang="de-DE" sz="2200" dirty="0">
                <a:solidFill>
                  <a:schemeClr val="accent1"/>
                </a:solidFill>
              </a:rPr>
              <a:t>Ich will fit bleiben.</a:t>
            </a:r>
          </a:p>
          <a:p>
            <a:pPr marL="0" indent="0" algn="r">
              <a:buNone/>
            </a:pPr>
            <a:r>
              <a:rPr lang="de-DE" sz="2200" dirty="0">
                <a:solidFill>
                  <a:schemeClr val="accent1"/>
                </a:solidFill>
              </a:rPr>
              <a:t>Ich habe Bauchschmerzen.</a:t>
            </a:r>
          </a:p>
          <a:p>
            <a:pPr marL="0" indent="0" algn="r">
              <a:buNone/>
            </a:pPr>
            <a:r>
              <a:rPr lang="de-DE" sz="2200" dirty="0">
                <a:solidFill>
                  <a:schemeClr val="accent1"/>
                </a:solidFill>
              </a:rPr>
              <a:t>Radfahren ist gesund.</a:t>
            </a:r>
          </a:p>
          <a:p>
            <a:pPr marL="0" indent="0" algn="r">
              <a:buNone/>
            </a:pPr>
            <a:r>
              <a:rPr lang="de-DE" sz="2200" dirty="0">
                <a:solidFill>
                  <a:schemeClr val="accent1"/>
                </a:solidFill>
              </a:rPr>
              <a:t>Sie  sind noch zu klein.</a:t>
            </a:r>
          </a:p>
          <a:p>
            <a:pPr marL="0" indent="0" algn="r">
              <a:buNone/>
            </a:pPr>
            <a:r>
              <a:rPr lang="de-DE" sz="2200" dirty="0">
                <a:solidFill>
                  <a:schemeClr val="accent1"/>
                </a:solidFill>
              </a:rPr>
              <a:t>Ich will den Krimi sehen.</a:t>
            </a:r>
          </a:p>
          <a:p>
            <a:pPr marL="0" indent="0" algn="r">
              <a:buNone/>
            </a:pPr>
            <a:r>
              <a:rPr lang="de-DE" sz="2200" dirty="0">
                <a:solidFill>
                  <a:schemeClr val="accent1"/>
                </a:solidFill>
              </a:rPr>
              <a:t>Meine Eltern wollen es nicht</a:t>
            </a:r>
            <a:r>
              <a:rPr lang="de-DE" sz="2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365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4963" y="1179281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de-DE" b="1" dirty="0" err="1"/>
              <a:t>Составьте</a:t>
            </a:r>
            <a:r>
              <a:rPr lang="de-DE" b="1" dirty="0"/>
              <a:t> </a:t>
            </a:r>
            <a:r>
              <a:rPr lang="de-DE" b="1" dirty="0" err="1"/>
              <a:t>из</a:t>
            </a:r>
            <a:r>
              <a:rPr lang="de-DE" b="1" dirty="0"/>
              <a:t> </a:t>
            </a:r>
            <a:r>
              <a:rPr lang="de-DE" b="1" dirty="0" err="1"/>
              <a:t>двух</a:t>
            </a:r>
            <a:r>
              <a:rPr lang="de-DE" b="1" dirty="0"/>
              <a:t> </a:t>
            </a:r>
            <a:r>
              <a:rPr lang="de-DE" b="1" dirty="0" err="1"/>
              <a:t>предложений</a:t>
            </a:r>
            <a:r>
              <a:rPr lang="de-DE" b="1" dirty="0"/>
              <a:t> </a:t>
            </a:r>
            <a:r>
              <a:rPr lang="de-DE" b="1" dirty="0" err="1"/>
              <a:t>одно</a:t>
            </a:r>
            <a:r>
              <a:rPr lang="de-DE" b="1" dirty="0"/>
              <a:t>, </a:t>
            </a:r>
            <a:r>
              <a:rPr lang="de-DE" b="1" dirty="0" err="1"/>
              <a:t>используя</a:t>
            </a:r>
            <a:r>
              <a:rPr lang="de-DE" b="1" dirty="0"/>
              <a:t> da </a:t>
            </a:r>
            <a:r>
              <a:rPr lang="de-DE" b="1" dirty="0" err="1"/>
              <a:t>или</a:t>
            </a:r>
            <a:r>
              <a:rPr lang="de-DE" b="1" dirty="0"/>
              <a:t> weil.</a:t>
            </a: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chemeClr val="accent1"/>
                </a:solidFill>
              </a:rPr>
              <a:t>Ich habe keine Zeit. Ich gehe ins Kino nicht.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1"/>
                </a:solidFill>
              </a:rPr>
              <a:t>Sie ist nicht gekommen. Sie ist krank.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1"/>
                </a:solidFill>
              </a:rPr>
              <a:t>Ich konnte dir nicht antworten. Ich war sehr beschäftigt.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1"/>
                </a:solidFill>
              </a:rPr>
              <a:t>Es regnet. Wir bleiben zu Hause.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1"/>
                </a:solidFill>
              </a:rPr>
              <a:t>Ich darf nicht heute Alkohol trinken. Ich fahre mit dem Auto.</a:t>
            </a:r>
          </a:p>
          <a:p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3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Источники: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154" y="1603028"/>
            <a:ext cx="8596668" cy="388077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nsportal.ru/shkola/inostrannye-yazyki/nemetskiy-yazyk/library/2014/02/26/kompleks-uprazhneniy-po-teme</a:t>
            </a:r>
            <a:r>
              <a:rPr lang="ru-RU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germanfox.ru/predlozheniya-s-soyuzom-weil.html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32404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111</Words>
  <Application>Microsoft Office PowerPoint</Application>
  <PresentationFormat>Широкоэкранный</PresentationFormat>
  <Paragraphs>45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  Муниципальное бюджетное общеобразовательное учреждение  «Яйская основная общеобразовательная школа № 3» Яйский МО, пгт Яя</vt:lpstr>
      <vt:lpstr>Что такое предложения причины?  Придаточное предложение причины выражает причину или основание происходящих событий или фактов, о которых говорится в главном предложении.</vt:lpstr>
      <vt:lpstr> С чего начинаются придаточные причины в немецком языке?  Придаточные предложения причины в немецком языке употребляются с союзами weil, da, denn, zumal, (так как, потому что).</vt:lpstr>
      <vt:lpstr>Выполните упражнения:</vt:lpstr>
      <vt:lpstr>Презентация PowerPoint</vt:lpstr>
      <vt:lpstr>Источники: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Муниципальное бюджетное общеобразовательное учреждение  «Яйская основная общеобразовательная школа № 3» Яйский МО, пгт Яя</dc:title>
  <dc:creator>Пользователь</dc:creator>
  <cp:lastModifiedBy>Пользователь</cp:lastModifiedBy>
  <cp:revision>9</cp:revision>
  <dcterms:created xsi:type="dcterms:W3CDTF">2022-02-22T13:11:39Z</dcterms:created>
  <dcterms:modified xsi:type="dcterms:W3CDTF">2022-02-22T14:45:01Z</dcterms:modified>
</cp:coreProperties>
</file>